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8.xml.rels" ContentType="application/vnd.openxmlformats-package.relationships+xml"/>
  <Override PartName="/ppt/slideLayouts/slideLayout1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presentation.xml" ContentType="application/vnd.openxmlformats-officedocument.presentationml.presentation.main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12.xml.rels" ContentType="application/vnd.openxmlformats-package.relationships+xml"/>
  <Override PartName="/ppt/slides/_rels/slide19.xml.rels" ContentType="application/vnd.openxmlformats-package.relationships+xml"/>
  <Override PartName="/ppt/slides/_rels/slide13.xml.rels" ContentType="application/vnd.openxmlformats-package.relationships+xml"/>
  <Override PartName="/ppt/slides/_rels/slide17.xml.rels" ContentType="application/vnd.openxmlformats-package.relationships+xml"/>
  <Override PartName="/ppt/slides/_rels/slide10.xml.rels" ContentType="application/vnd.openxmlformats-package.relationships+xml"/>
  <Override PartName="/ppt/slides/_rels/slide18.xml.rels" ContentType="application/vnd.openxmlformats-package.relationships+xml"/>
  <Override PartName="/ppt/slides/_rels/slide11.xml.rels" ContentType="application/vnd.openxmlformats-package.relationships+xml"/>
  <Override PartName="/ppt/slides/_rels/slide16.xml.rels" ContentType="application/vnd.openxmlformats-package.relationships+xml"/>
  <Override PartName="/ppt/slides/_rels/slide20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21.xml.rels" ContentType="application/vnd.openxmlformats-package.relationships+xml"/>
  <Override PartName="/ppt/slides/_rels/slide15.xml.rels" ContentType="application/vnd.openxmlformats-package.relationships+xml"/>
  <Override PartName="/ppt/slides/_rels/slide23.xml.rels" ContentType="application/vnd.openxmlformats-package.relationships+xml"/>
  <Override PartName="/ppt/slides/_rels/slide9.xml.rels" ContentType="application/vnd.openxmlformats-package.relationships+xml"/>
  <Override PartName="/ppt/slides/_rels/slide2.xml.rels" ContentType="application/vnd.openxmlformats-package.relationships+xml"/>
  <Override PartName="/ppt/slides/_rels/slide8.xml.rels" ContentType="application/vnd.openxmlformats-package.relationships+xml"/>
  <Override PartName="/ppt/slides/_rels/slide1.xml.rels" ContentType="application/vnd.openxmlformats-package.relationships+xml"/>
  <Override PartName="/ppt/slides/_rels/slide22.xml.rels" ContentType="application/vnd.openxmlformats-package.relationships+xml"/>
  <Override PartName="/ppt/slides/_rels/slide14.xml.rels" ContentType="application/vnd.openxmlformats-package.relationships+xml"/>
  <Override PartName="/ppt/slides/slide19.xml" ContentType="application/vnd.openxmlformats-officedocument.presentationml.slide+xml"/>
  <Override PartName="/ppt/slides/slide3.xml" ContentType="application/vnd.openxmlformats-officedocument.presentationml.slide+xml"/>
  <Override PartName="/ppt/slides/slide12.xml" ContentType="application/vnd.openxmlformats-officedocument.presentationml.slide+xml"/>
  <Override PartName="/ppt/slides/slide4.xml" ContentType="application/vnd.openxmlformats-officedocument.presentationml.slide+xml"/>
  <Override PartName="/ppt/slides/slide13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5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6.xml" ContentType="application/vnd.openxmlformats-officedocument.presentationml.slide+xml"/>
  <Override PartName="/ppt/slides/slide21.xml" ContentType="application/vnd.openxmlformats-officedocument.presentationml.slide+xml"/>
  <Override PartName="/ppt/slides/slide7.xml" ContentType="application/vnd.openxmlformats-officedocument.presentationml.slide+xml"/>
  <Override PartName="/ppt/slides/slide22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.xml" ContentType="application/vnd.openxmlformats-officedocument.presentationml.slide+xml"/>
  <Override PartName="/ppt/slides/slide23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_rels/presentation.xml.rels" ContentType="application/vnd.openxmlformats-package.relationships+xml"/>
  <Override PartName="/ppt/media/image8.png" ContentType="image/png"/>
  <Override PartName="/ppt/media/image7.png" ContentType="image/png"/>
  <Override PartName="/ppt/media/image9.jpeg" ContentType="image/jpeg"/>
  <Override PartName="/ppt/media/image11.png" ContentType="image/png"/>
  <Override PartName="/ppt/media/image6.png" ContentType="image/png"/>
  <Override PartName="/ppt/media/image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7.png" ContentType="image/png"/>
  <Override PartName="/ppt/media/image1.png" ContentType="image/png"/>
  <Override PartName="/ppt/media/image16.png" ContentType="image/png"/>
  <Override PartName="/ppt/media/image12.png" ContentType="image/png"/>
  <Override PartName="/ppt/media/image5.png" ContentType="image/png"/>
  <Override PartName="/ppt/media/image10.png" ContentType="image/png"/>
  <Override PartName="/ppt/media/image4.png" ContentType="image/png"/>
  <Override PartName="/ppt/media/image3.png" ContentType="image/png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</p:sldIdLst>
  <p:sldSz cx="10080625" cy="567055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810000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1620000" y="3085560"/>
            <a:ext cx="810000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5770440" y="136800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1620000" y="308556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5770440" y="308556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26078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4358520" y="1368000"/>
            <a:ext cx="26078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7097400" y="1368000"/>
            <a:ext cx="26078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1620000" y="3085560"/>
            <a:ext cx="26078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 type="body"/>
          </p:nvPr>
        </p:nvSpPr>
        <p:spPr>
          <a:xfrm>
            <a:off x="4358520" y="3085560"/>
            <a:ext cx="26078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 type="body"/>
          </p:nvPr>
        </p:nvSpPr>
        <p:spPr>
          <a:xfrm>
            <a:off x="7097400" y="3085560"/>
            <a:ext cx="26078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1620000" y="1368000"/>
            <a:ext cx="8100000" cy="3288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Times New Roman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810000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39524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5770440" y="1368000"/>
            <a:ext cx="39524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1620000" y="216000"/>
            <a:ext cx="8100000" cy="4340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Times New Roman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770440" y="1368000"/>
            <a:ext cx="39524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1620000" y="308556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39524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770440" y="136800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770440" y="308556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770440" y="136800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1620000" y="3085560"/>
            <a:ext cx="810000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" descr=""/>
          <p:cNvPicPr/>
          <p:nvPr/>
        </p:nvPicPr>
        <p:blipFill>
          <a:blip r:embed="rId2"/>
          <a:stretch/>
        </p:blipFill>
        <p:spPr>
          <a:xfrm>
            <a:off x="0" y="0"/>
            <a:ext cx="10085760" cy="5670000"/>
          </a:xfrm>
          <a:prstGeom prst="rect">
            <a:avLst/>
          </a:prstGeom>
          <a:ln>
            <a:noFill/>
          </a:ln>
        </p:spPr>
      </p:pic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Для правки текста заглавия щёлкните мышью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810000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Для правки структуры щёлкните мышью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Второй уровень структуры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2" marL="1296000" indent="-288000">
              <a:spcAft>
                <a:spcPts val="632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50505"/>
                </a:solidFill>
                <a:latin typeface="Times New Roman"/>
              </a:rPr>
              <a:t>Третий уровень структуры</a:t>
            </a:r>
            <a:endParaRPr b="0" lang="ru-RU" sz="1800" spc="-1" strike="noStrike">
              <a:solidFill>
                <a:srgbClr val="050505"/>
              </a:solidFill>
              <a:latin typeface="Times New Roman"/>
            </a:endParaRPr>
          </a:p>
          <a:p>
            <a:pPr lvl="3" marL="1728000" indent="-216000">
              <a:spcAft>
                <a:spcPts val="422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1500" spc="-1" strike="noStrike">
                <a:solidFill>
                  <a:srgbClr val="050505"/>
                </a:solidFill>
                <a:latin typeface="Times New Roman"/>
              </a:rPr>
              <a:t>Четвёртый уровень структуры</a:t>
            </a:r>
            <a:endParaRPr b="0" lang="ru-RU" sz="1500" spc="-1" strike="noStrike">
              <a:solidFill>
                <a:srgbClr val="050505"/>
              </a:solidFill>
              <a:latin typeface="Times New Roman"/>
            </a:endParaRPr>
          </a:p>
          <a:p>
            <a:pPr lvl="4" marL="2160000" indent="-216000">
              <a:spcAft>
                <a:spcPts val="21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1500" spc="-1" strike="noStrike">
                <a:solidFill>
                  <a:srgbClr val="050505"/>
                </a:solidFill>
                <a:latin typeface="Times New Roman"/>
              </a:rPr>
              <a:t>Пятый уровень структуры</a:t>
            </a:r>
            <a:endParaRPr b="0" lang="ru-RU" sz="1500" spc="-1" strike="noStrike">
              <a:solidFill>
                <a:srgbClr val="050505"/>
              </a:solidFill>
              <a:latin typeface="Times New Roman"/>
            </a:endParaRPr>
          </a:p>
          <a:p>
            <a:pPr lvl="5" marL="2592000" indent="-216000">
              <a:spcAft>
                <a:spcPts val="21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1500" spc="-1" strike="noStrike">
                <a:solidFill>
                  <a:srgbClr val="050505"/>
                </a:solidFill>
                <a:latin typeface="Times New Roman"/>
              </a:rPr>
              <a:t>Шестой уровень структуры</a:t>
            </a:r>
            <a:endParaRPr b="0" lang="ru-RU" sz="1500" spc="-1" strike="noStrike">
              <a:solidFill>
                <a:srgbClr val="050505"/>
              </a:solidFill>
              <a:latin typeface="Times New Roman"/>
            </a:endParaRPr>
          </a:p>
          <a:p>
            <a:pPr lvl="6" marL="3024000" indent="-216000">
              <a:spcAft>
                <a:spcPts val="21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1500" spc="-1" strike="noStrike">
                <a:solidFill>
                  <a:srgbClr val="050505"/>
                </a:solidFill>
                <a:latin typeface="Times New Roman"/>
              </a:rPr>
              <a:t>Седьмой уровень структуры</a:t>
            </a:r>
            <a:endParaRPr b="0" lang="ru-RU" sz="15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" name="PlaceHolder 3"/>
          <p:cNvSpPr>
            <a:spLocks noGrp="1"/>
          </p:cNvSpPr>
          <p:nvPr>
            <p:ph type="dt"/>
          </p:nvPr>
        </p:nvSpPr>
        <p:spPr>
          <a:xfrm>
            <a:off x="1584000" y="5164920"/>
            <a:ext cx="234828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ru-RU" sz="1400" spc="-1" strike="noStrike">
                <a:latin typeface="Arial"/>
              </a:rPr>
              <a:t>&lt;дата/время&gt;</a:t>
            </a:r>
            <a:endParaRPr b="0" lang="ru-RU" sz="1400" spc="-1" strike="noStrike">
              <a:latin typeface="Arial"/>
            </a:endParaRPr>
          </a:p>
        </p:txBody>
      </p:sp>
      <p:sp>
        <p:nvSpPr>
          <p:cNvPr id="4" name="PlaceHolder 4"/>
          <p:cNvSpPr>
            <a:spLocks noGrp="1"/>
          </p:cNvSpPr>
          <p:nvPr>
            <p:ph type="ftr"/>
          </p:nvPr>
        </p:nvSpPr>
        <p:spPr>
          <a:xfrm>
            <a:off x="3987000" y="5164920"/>
            <a:ext cx="319500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ru-RU" sz="1400" spc="-1" strike="noStrike">
                <a:latin typeface="Arial"/>
              </a:rPr>
              <a:t>&lt;нижний колонтитул&gt;</a:t>
            </a:r>
            <a:endParaRPr b="0" lang="ru-RU" sz="1400" spc="-1" strike="noStrike">
              <a:latin typeface="Arial"/>
            </a:endParaRPr>
          </a:p>
        </p:txBody>
      </p:sp>
      <p:sp>
        <p:nvSpPr>
          <p:cNvPr id="5" name="PlaceHolder 5"/>
          <p:cNvSpPr>
            <a:spLocks noGrp="1"/>
          </p:cNvSpPr>
          <p:nvPr>
            <p:ph type="sldNum"/>
          </p:nvPr>
        </p:nvSpPr>
        <p:spPr>
          <a:xfrm>
            <a:off x="7227000" y="5164920"/>
            <a:ext cx="234828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fld id="{3AF8B6BE-8576-4620-8611-EBE0F5D994A3}" type="slidenum">
              <a:rPr b="0" lang="ru-RU" sz="1400" spc="-1" strike="noStrike">
                <a:latin typeface="Arial"/>
              </a:rPr>
              <a:t>&lt;номер&gt;</a:t>
            </a:fld>
            <a:endParaRPr b="0" lang="ru-RU" sz="14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image" Target="../media/image16.png"/><Relationship Id="rId4" Type="http://schemas.openxmlformats.org/officeDocument/2006/relationships/slideLayout" Target="../slideLayouts/slideLayout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slideLayout" Target="../slideLayouts/slideLayout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Shape 1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Изрядно краткий курс биоинформатики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43" name="" descr=""/>
          <p:cNvPicPr/>
          <p:nvPr/>
        </p:nvPicPr>
        <p:blipFill>
          <a:blip r:embed="rId1"/>
          <a:srcRect l="0" t="1533" r="0" b="6166"/>
          <a:stretch/>
        </p:blipFill>
        <p:spPr>
          <a:xfrm>
            <a:off x="2278440" y="1036440"/>
            <a:ext cx="6361560" cy="46335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Shape 1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Немного о молекулярной биологии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70" name="TextShape 2"/>
          <p:cNvSpPr txBox="1"/>
          <p:nvPr/>
        </p:nvSpPr>
        <p:spPr>
          <a:xfrm>
            <a:off x="1620000" y="1368000"/>
            <a:ext cx="5220000" cy="32882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49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Роберт Холли в 1965 получил первую нуклеотидную последовательность, длиной 77 нуклеотидов, используя 2 фермента, «разрезающие» РНК в определенных участках.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В 1970 Крик привел в соответствие с существующими данными правило, которое впоследствии назвали «центральной догмой молекулярной биологии», гласящей, что информация передается исключительно в направлении ДНК-белок, используя промежуточную молекулу РНК.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71" name="" descr=""/>
          <p:cNvPicPr/>
          <p:nvPr/>
        </p:nvPicPr>
        <p:blipFill>
          <a:blip r:embed="rId1"/>
          <a:stretch/>
        </p:blipFill>
        <p:spPr>
          <a:xfrm>
            <a:off x="8208000" y="936000"/>
            <a:ext cx="1839240" cy="2565720"/>
          </a:xfrm>
          <a:prstGeom prst="rect">
            <a:avLst/>
          </a:prstGeom>
          <a:ln>
            <a:noFill/>
          </a:ln>
        </p:spPr>
      </p:pic>
      <p:pic>
        <p:nvPicPr>
          <p:cNvPr id="72" name="" descr=""/>
          <p:cNvPicPr/>
          <p:nvPr/>
        </p:nvPicPr>
        <p:blipFill>
          <a:blip r:embed="rId2"/>
          <a:srcRect l="27679" t="15345" r="27027" b="8931"/>
          <a:stretch/>
        </p:blipFill>
        <p:spPr>
          <a:xfrm>
            <a:off x="7927200" y="3245760"/>
            <a:ext cx="2120040" cy="24242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Shape 1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Что есть биоинформатика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74" name="TextShape 2"/>
          <p:cNvSpPr txBox="1"/>
          <p:nvPr/>
        </p:nvSpPr>
        <p:spPr>
          <a:xfrm>
            <a:off x="1620000" y="1008000"/>
            <a:ext cx="6228000" cy="1368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Полина Хогевег, в 1970 ввела термин «биоинформатика», определив его как изучение «информационных процессов в биотических системах»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75" name="" descr=""/>
          <p:cNvPicPr/>
          <p:nvPr/>
        </p:nvPicPr>
        <p:blipFill>
          <a:blip r:embed="rId1"/>
          <a:stretch/>
        </p:blipFill>
        <p:spPr>
          <a:xfrm>
            <a:off x="8103240" y="72000"/>
            <a:ext cx="1904760" cy="2199960"/>
          </a:xfrm>
          <a:prstGeom prst="rect">
            <a:avLst/>
          </a:prstGeom>
          <a:ln>
            <a:noFill/>
          </a:ln>
        </p:spPr>
      </p:pic>
      <p:pic>
        <p:nvPicPr>
          <p:cNvPr id="76" name="" descr=""/>
          <p:cNvPicPr/>
          <p:nvPr/>
        </p:nvPicPr>
        <p:blipFill>
          <a:blip r:embed="rId2"/>
          <a:stretch/>
        </p:blipFill>
        <p:spPr>
          <a:xfrm>
            <a:off x="8556480" y="2271960"/>
            <a:ext cx="1523520" cy="3161880"/>
          </a:xfrm>
          <a:prstGeom prst="rect">
            <a:avLst/>
          </a:prstGeom>
          <a:ln>
            <a:noFill/>
          </a:ln>
        </p:spPr>
      </p:pic>
      <p:sp>
        <p:nvSpPr>
          <p:cNvPr id="77" name="TextShape 3"/>
          <p:cNvSpPr txBox="1"/>
          <p:nvPr/>
        </p:nvSpPr>
        <p:spPr>
          <a:xfrm>
            <a:off x="1656000" y="2592000"/>
            <a:ext cx="4248000" cy="237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В течение 70-х был разработан «метод Сенгера» для секвенирования ДНК, получена первая последовательность генома бактериофага φX174 длиной 5386 нуклеотидов.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78" name="" descr=""/>
          <p:cNvPicPr/>
          <p:nvPr/>
        </p:nvPicPr>
        <p:blipFill>
          <a:blip r:embed="rId3"/>
          <a:srcRect l="31670" t="34259" r="42868" b="17440"/>
          <a:stretch/>
        </p:blipFill>
        <p:spPr>
          <a:xfrm>
            <a:off x="5976000" y="2304360"/>
            <a:ext cx="2580480" cy="3096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extShape 1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Что есть биоинформатика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80" name="TextShape 2"/>
          <p:cNvSpPr txBox="1"/>
          <p:nvPr/>
        </p:nvSpPr>
        <p:spPr>
          <a:xfrm>
            <a:off x="1620000" y="1008000"/>
            <a:ext cx="6228000" cy="1368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В 80-х появились первые публичные базы данных. Итак у нас есть более 600 последовательностей ДНК суммарной длиной более 600 тыс., что с ними делать?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81" name="" descr=""/>
          <p:cNvPicPr/>
          <p:nvPr/>
        </p:nvPicPr>
        <p:blipFill>
          <a:blip r:embed="rId1"/>
          <a:stretch/>
        </p:blipFill>
        <p:spPr>
          <a:xfrm>
            <a:off x="2448000" y="2561400"/>
            <a:ext cx="7609680" cy="31086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Shape 1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Что есть биоинформатика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83" name="TextShape 2"/>
          <p:cNvSpPr txBox="1"/>
          <p:nvPr/>
        </p:nvSpPr>
        <p:spPr>
          <a:xfrm>
            <a:off x="1620000" y="1008000"/>
            <a:ext cx="6228000" cy="3744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54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Анализ последовательностей (сравнение, выравнивание, поиск генов,  секвенирование, сборка и др.)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Оценка активности (экспрессии) генов, в том числе регуляция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Анализ клеточной организации, в том числе положения в клетке белков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Структурная биоинформатика (3D-структура белков, хроматина, в том числе моделирование in silico)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Системная биология, в том числе анализ взаимодействия множества белков между собой, с клеточными структурами и ДНК, регуляция, вплоть до симуляции работы целых клеток in silico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3" dur="indefinite" restart="never" nodeType="tmRoot">
          <p:childTnLst>
            <p:seq>
              <p:cTn id="24" dur="indefinite" nodeType="mainSeq">
                <p:childTnLst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Shape 1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Анализ последовательностей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85" name="TextShape 2"/>
          <p:cNvSpPr txBox="1"/>
          <p:nvPr/>
        </p:nvSpPr>
        <p:spPr>
          <a:xfrm>
            <a:off x="1620000" y="1368000"/>
            <a:ext cx="8100000" cy="32882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Допустим есть одна последовательность белка, что с ней можно сделать?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Проанализировать частоты аминокислот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Проверить на наличие частотных сдвигов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Проверить на наличие повторяющихся участков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Попробовать смоделировать 3D-структуру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45" dur="indefinite" restart="never" nodeType="tmRoot">
          <p:childTnLst>
            <p:seq>
              <p:cTn id="46" dur="indefinite" nodeType="mainSeq">
                <p:childTnLst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Shape 1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Анализ последовательностей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87" name="TextShape 2"/>
          <p:cNvSpPr txBox="1"/>
          <p:nvPr/>
        </p:nvSpPr>
        <p:spPr>
          <a:xfrm>
            <a:off x="1620000" y="1368000"/>
            <a:ext cx="8100000" cy="32882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82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А если есть две последовательности?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Проверить наличие одинаковых участков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Сравнить частотные характеристики аминокислот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Выяснить расстояние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Произвести выравнивание двух последовательностей (значительно сложнее задача)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По выравниванию определить степень гомологии, возможно предсказать функцию одного белка по известной функции другого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63" dur="indefinite" restart="never" nodeType="tmRoot">
          <p:childTnLst>
            <p:seq>
              <p:cTn id="64" dur="indefinite" nodeType="mainSeq">
                <p:childTnLst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Shape 1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Как узнать схожесть: string metric/distance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mc:AlternateContent>
        <mc:Choice xmlns:a14="http://schemas.microsoft.com/office/drawing/2010/main" Requires="a14">
          <p:sp>
            <p:nvSpPr>
              <p:cNvPr id="89" name="Formula 2"/>
              <p:cNvSpPr txBox="1"/>
              <p:nvPr/>
            </p:nvSpPr>
            <p:spPr>
              <a:xfrm>
                <a:off x="7655400" y="1296000"/>
                <a:ext cx="1848600" cy="36108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f>
                      <m:num>
                        <m:r>
                          <m:t xml:space="preserve">number</m:t>
                        </m:r>
                        <m:r>
                          <m:t xml:space="preserve">of</m:t>
                        </m:r>
                        <m:r>
                          <m:t xml:space="preserve">matching</m:t>
                        </m:r>
                        <m:r>
                          <m:t xml:space="preserve">symbols</m:t>
                        </m:r>
                      </m:num>
                      <m:den>
                        <m:r>
                          <m:t xml:space="preserve">number</m:t>
                        </m:r>
                        <m:r>
                          <m:t xml:space="preserve">of</m:t>
                        </m:r>
                        <m:r>
                          <m:t xml:space="preserve">all</m:t>
                        </m:r>
                        <m:r>
                          <m:t xml:space="preserve">symbols</m:t>
                        </m:r>
                      </m:den>
                    </m:f>
                  </m:oMath>
                </a14:m>
              </a:p>
            </p:txBody>
          </p:sp>
        </mc:Choice>
        <mc:Fallback/>
      </mc:AlternateContent>
      <p:sp>
        <p:nvSpPr>
          <p:cNvPr id="90" name="TextShape 3"/>
          <p:cNvSpPr txBox="1"/>
          <p:nvPr/>
        </p:nvSpPr>
        <p:spPr>
          <a:xfrm>
            <a:off x="1620000" y="1368000"/>
            <a:ext cx="8100000" cy="360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83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SMC (simple matching coefficient)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Коэффициент Шимкевича-Симпсона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Коэффициент Жаккара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Расстояние Хэмминга — число различных символов в двух строках одинаковой длины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Расстояние Дамерау-Левенштейна — число операций вставок/делеций, замен и транспозиций, для превращения одной строки в другую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Расстояние Левенштейна — то же, что выше, но без транспозиций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mc:AlternateContent>
        <mc:Choice xmlns:a14="http://schemas.microsoft.com/office/drawing/2010/main" Requires="a14">
          <p:sp>
            <p:nvSpPr>
              <p:cNvPr id="91" name="Formula 4"/>
              <p:cNvSpPr txBox="1"/>
              <p:nvPr/>
            </p:nvSpPr>
            <p:spPr>
              <a:xfrm>
                <a:off x="7704000" y="1710000"/>
                <a:ext cx="854280" cy="37800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f>
                      <m:num>
                        <m:d>
                          <m:dPr>
                            <m:begChr m:val="|"/>
                            <m:endChr m:val="|"/>
                          </m:dPr>
                          <m:e>
                            <m:r>
                              <m:t xml:space="preserve">X</m:t>
                            </m:r>
                            <m:r>
                              <m:t xml:space="preserve">∩</m:t>
                            </m:r>
                            <m:r>
                              <m:t xml:space="preserve">Y</m:t>
                            </m:r>
                          </m:e>
                        </m:d>
                      </m:num>
                      <m:den>
                        <m:r>
                          <m:t xml:space="preserve">min</m:t>
                        </m:r>
                        <m:d>
                          <m:dPr>
                            <m:begChr m:val="("/>
                            <m:endChr m:val=")"/>
                          </m:dPr>
                          <m:e>
                            <m:d>
                              <m:dPr>
                                <m:begChr m:val="|"/>
                                <m:endChr m:val="|"/>
                              </m:dPr>
                              <m:e>
                                <m:r>
                                  <m:t xml:space="preserve">X</m:t>
                                </m:r>
                              </m:e>
                            </m:d>
                            <m:r>
                              <m:t xml:space="preserve">,</m:t>
                            </m:r>
                            <m:d>
                              <m:dPr>
                                <m:begChr m:val="|"/>
                                <m:endChr m:val="|"/>
                              </m:dPr>
                              <m:e>
                                <m:r>
                                  <m:t xml:space="preserve">Y</m:t>
                                </m:r>
                              </m:e>
                            </m:d>
                          </m:e>
                        </m:d>
                      </m:den>
                    </m:f>
                  </m:oMath>
                </a14:m>
              </a:p>
            </p:txBody>
          </p:sp>
        </mc:Choice>
        <mc:Fallback/>
      </mc:AlternateContent>
      <mc:AlternateContent>
        <mc:Choice xmlns:a14="http://schemas.microsoft.com/office/drawing/2010/main" Requires="a14">
          <p:sp>
            <p:nvSpPr>
              <p:cNvPr id="92" name="Formula 5"/>
              <p:cNvSpPr txBox="1"/>
              <p:nvPr/>
            </p:nvSpPr>
            <p:spPr>
              <a:xfrm>
                <a:off x="7761960" y="2127960"/>
                <a:ext cx="662040" cy="39204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f>
                      <m:num>
                        <m:r>
                          <m:t xml:space="preserve">n</m:t>
                        </m:r>
                        <m:d>
                          <m:dPr>
                            <m:begChr m:val="("/>
                            <m:endChr m:val=")"/>
                          </m:dPr>
                          <m:e>
                            <m:r>
                              <m:t xml:space="preserve">X</m:t>
                            </m:r>
                            <m:r>
                              <m:t xml:space="preserve">∩</m:t>
                            </m:r>
                            <m:r>
                              <m:t xml:space="preserve">Y</m:t>
                            </m:r>
                          </m:e>
                        </m:d>
                      </m:num>
                      <m:den>
                        <m:r>
                          <m:t xml:space="preserve">n</m:t>
                        </m:r>
                        <m:d>
                          <m:dPr>
                            <m:begChr m:val="("/>
                            <m:endChr m:val=")"/>
                          </m:dPr>
                          <m:e>
                            <m:r>
                              <m:t xml:space="preserve">X</m:t>
                            </m:r>
                            <m:r>
                              <m:t xml:space="preserve">∪</m:t>
                            </m:r>
                            <m:r>
                              <m:t xml:space="preserve">Y</m:t>
                            </m:r>
                          </m:e>
                        </m:d>
                      </m:den>
                    </m:f>
                  </m:oMath>
                </a14:m>
              </a:p>
            </p:txBody>
          </p:sp>
        </mc:Choice>
        <mc:Fallback/>
      </mc:AlternateContent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TextShape 1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Как узнать схожесть: SMC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mc:AlternateContent>
        <mc:Choice xmlns:a14="http://schemas.microsoft.com/office/drawing/2010/main" Requires="a14">
          <p:sp>
            <p:nvSpPr>
              <p:cNvPr id="94" name="Formula 2"/>
              <p:cNvSpPr txBox="1"/>
              <p:nvPr/>
            </p:nvSpPr>
            <p:spPr>
              <a:xfrm>
                <a:off x="6336000" y="1008000"/>
                <a:ext cx="2775960" cy="80604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f>
                      <m:num>
                        <m:sSub>
                          <m:e>
                            <m:r>
                              <m:t xml:space="preserve">M</m:t>
                            </m:r>
                          </m:e>
                          <m:sub>
                            <m:r>
                              <m:t xml:space="preserve">00</m:t>
                            </m:r>
                          </m:sub>
                        </m:sSub>
                        <m:r>
                          <m:t xml:space="preserve">+</m:t>
                        </m:r>
                        <m:sSub>
                          <m:e>
                            <m:r>
                              <m:t xml:space="preserve">M</m:t>
                            </m:r>
                          </m:e>
                          <m:sub>
                            <m:r>
                              <m:t xml:space="preserve">11</m:t>
                            </m:r>
                          </m:sub>
                        </m:sSub>
                      </m:num>
                      <m:den>
                        <m:sSub>
                          <m:e>
                            <m:r>
                              <m:t xml:space="preserve">M</m:t>
                            </m:r>
                          </m:e>
                          <m:sub>
                            <m:r>
                              <m:t xml:space="preserve">00</m:t>
                            </m:r>
                          </m:sub>
                        </m:sSub>
                        <m:r>
                          <m:t xml:space="preserve">+</m:t>
                        </m:r>
                        <m:sSub>
                          <m:e>
                            <m:r>
                              <m:t xml:space="preserve">M</m:t>
                            </m:r>
                          </m:e>
                          <m:sub>
                            <m:r>
                              <m:t xml:space="preserve">11</m:t>
                            </m:r>
                          </m:sub>
                        </m:sSub>
                        <m:r>
                          <m:t xml:space="preserve">+</m:t>
                        </m:r>
                        <m:sSub>
                          <m:e>
                            <m:r>
                              <m:t xml:space="preserve">M</m:t>
                            </m:r>
                          </m:e>
                          <m:sub>
                            <m:r>
                              <m:t xml:space="preserve">01</m:t>
                            </m:r>
                          </m:sub>
                        </m:sSub>
                        <m:r>
                          <m:t xml:space="preserve">+</m:t>
                        </m:r>
                        <m:sSub>
                          <m:e>
                            <m:r>
                              <m:t xml:space="preserve">M</m:t>
                            </m:r>
                          </m:e>
                          <m:sub>
                            <m:r>
                              <m:t xml:space="preserve">10</m:t>
                            </m:r>
                          </m:sub>
                        </m:sSub>
                      </m:den>
                    </m:f>
                  </m:oMath>
                </a14:m>
              </a:p>
            </p:txBody>
          </p:sp>
        </mc:Choice>
        <mc:Fallback/>
      </mc:AlternateContent>
      <p:sp>
        <p:nvSpPr>
          <p:cNvPr id="95" name="TextShape 3"/>
          <p:cNvSpPr txBox="1"/>
          <p:nvPr/>
        </p:nvSpPr>
        <p:spPr>
          <a:xfrm>
            <a:off x="1620000" y="1800000"/>
            <a:ext cx="8100000" cy="3168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SMC (simple matching coefficient)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M</a:t>
            </a:r>
            <a:r>
              <a:rPr b="0" lang="ru-RU" sz="2400" spc="-1" strike="noStrike" baseline="-33000">
                <a:solidFill>
                  <a:srgbClr val="050505"/>
                </a:solidFill>
                <a:latin typeface="Times New Roman"/>
              </a:rPr>
              <a:t>00 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— число элементов, где A и B имеют значение 0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Можно ли применить для установления схожести? 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extShape 1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Как узнать схожесть: коэффициент Жаккара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97" name="TextShape 2"/>
          <p:cNvSpPr txBox="1"/>
          <p:nvPr/>
        </p:nvSpPr>
        <p:spPr>
          <a:xfrm>
            <a:off x="1620000" y="2160000"/>
            <a:ext cx="8100000" cy="2808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Схож с SMC, чем?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Можно ли применить для установления схожести?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mc:AlternateContent>
        <mc:Choice xmlns:a14="http://schemas.microsoft.com/office/drawing/2010/main" Requires="a14">
          <p:sp>
            <p:nvSpPr>
              <p:cNvPr id="98" name="Formula 3"/>
              <p:cNvSpPr txBox="1"/>
              <p:nvPr/>
            </p:nvSpPr>
            <p:spPr>
              <a:xfrm>
                <a:off x="4776120" y="1008000"/>
                <a:ext cx="1415880" cy="100224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f>
                      <m:num>
                        <m:d>
                          <m:dPr>
                            <m:begChr m:val="|"/>
                            <m:endChr m:val="|"/>
                          </m:dPr>
                          <m:e>
                            <m:r>
                              <m:t xml:space="preserve">X</m:t>
                            </m:r>
                            <m:r>
                              <m:t xml:space="preserve">∩</m:t>
                            </m:r>
                            <m:r>
                              <m:t xml:space="preserve">Y</m:t>
                            </m:r>
                          </m:e>
                        </m:d>
                      </m:num>
                      <m:den>
                        <m:d>
                          <m:dPr>
                            <m:begChr m:val="|"/>
                            <m:endChr m:val="|"/>
                          </m:dPr>
                          <m:e>
                            <m:r>
                              <m:t xml:space="preserve">X</m:t>
                            </m:r>
                            <m:r>
                              <m:t xml:space="preserve">∪</m:t>
                            </m:r>
                            <m:r>
                              <m:t xml:space="preserve">Y</m:t>
                            </m:r>
                          </m:e>
                        </m:d>
                      </m:den>
                    </m:f>
                  </m:oMath>
                </a14:m>
              </a:p>
            </p:txBody>
          </p:sp>
        </mc:Choice>
        <mc:Fallback/>
      </mc:AlternateContent>
      <mc:AlternateContent>
        <mc:Choice xmlns:a14="http://schemas.microsoft.com/office/drawing/2010/main" Requires="a14">
          <p:sp>
            <p:nvSpPr>
              <p:cNvPr id="99" name="Formula 4"/>
              <p:cNvSpPr txBox="1"/>
              <p:nvPr/>
            </p:nvSpPr>
            <p:spPr>
              <a:xfrm>
                <a:off x="6665760" y="1003680"/>
                <a:ext cx="2075400" cy="80604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f>
                      <m:num>
                        <m:sSub>
                          <m:e>
                            <m:r>
                              <m:t xml:space="preserve">M</m:t>
                            </m:r>
                          </m:e>
                          <m:sub>
                            <m:r>
                              <m:t xml:space="preserve">11</m:t>
                            </m:r>
                          </m:sub>
                        </m:sSub>
                      </m:num>
                      <m:den>
                        <m:sSub>
                          <m:e>
                            <m:r>
                              <m:t xml:space="preserve">M</m:t>
                            </m:r>
                          </m:e>
                          <m:sub>
                            <m:r>
                              <m:t xml:space="preserve">11</m:t>
                            </m:r>
                          </m:sub>
                        </m:sSub>
                        <m:r>
                          <m:t xml:space="preserve">+</m:t>
                        </m:r>
                        <m:sSub>
                          <m:e>
                            <m:r>
                              <m:t xml:space="preserve">M</m:t>
                            </m:r>
                          </m:e>
                          <m:sub>
                            <m:r>
                              <m:t xml:space="preserve">01</m:t>
                            </m:r>
                          </m:sub>
                        </m:sSub>
                        <m:r>
                          <m:t xml:space="preserve">+</m:t>
                        </m:r>
                        <m:sSub>
                          <m:e>
                            <m:r>
                              <m:t xml:space="preserve">M</m:t>
                            </m:r>
                          </m:e>
                          <m:sub>
                            <m:r>
                              <m:t xml:space="preserve">10</m:t>
                            </m:r>
                          </m:sub>
                        </m:sSub>
                      </m:den>
                    </m:f>
                  </m:oMath>
                </a14:m>
              </a:p>
            </p:txBody>
          </p:sp>
        </mc:Choice>
        <mc:Fallback/>
      </mc:AlternateContent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85" dur="indefinite" restart="never" nodeType="tmRoot">
          <p:childTnLst>
            <p:seq>
              <p:cTn id="86" dur="indefinite" nodeType="mainSeq">
                <p:childTnLst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TextShape 1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Как узнать схожесть: коэффициент Шимкевича-Симпсона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01" name="TextShape 2"/>
          <p:cNvSpPr txBox="1"/>
          <p:nvPr/>
        </p:nvSpPr>
        <p:spPr>
          <a:xfrm>
            <a:off x="1620000" y="2376000"/>
            <a:ext cx="8100000" cy="2592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Схож с Жаккаром, чем?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Можно ли применить для установления схожести? 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mc:AlternateContent>
        <mc:Choice xmlns:a14="http://schemas.microsoft.com/office/drawing/2010/main" Requires="a14">
          <p:sp>
            <p:nvSpPr>
              <p:cNvPr id="102" name="Formula 3"/>
              <p:cNvSpPr txBox="1"/>
              <p:nvPr/>
            </p:nvSpPr>
            <p:spPr>
              <a:xfrm>
                <a:off x="7275600" y="1152000"/>
                <a:ext cx="2444400" cy="108000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f>
                      <m:num>
                        <m:d>
                          <m:dPr>
                            <m:begChr m:val="|"/>
                            <m:endChr m:val="|"/>
                          </m:dPr>
                          <m:e>
                            <m:r>
                              <m:t xml:space="preserve">X</m:t>
                            </m:r>
                            <m:r>
                              <m:t xml:space="preserve">∩</m:t>
                            </m:r>
                            <m:r>
                              <m:t xml:space="preserve">Y</m:t>
                            </m:r>
                          </m:e>
                        </m:d>
                      </m:num>
                      <m:den>
                        <m:r>
                          <m:t xml:space="preserve">min</m:t>
                        </m:r>
                        <m:d>
                          <m:dPr>
                            <m:begChr m:val="("/>
                            <m:endChr m:val=")"/>
                          </m:dPr>
                          <m:e>
                            <m:d>
                              <m:dPr>
                                <m:begChr m:val="|"/>
                                <m:endChr m:val="|"/>
                              </m:dPr>
                              <m:e>
                                <m:r>
                                  <m:t xml:space="preserve">X</m:t>
                                </m:r>
                              </m:e>
                            </m:d>
                            <m:r>
                              <m:t xml:space="preserve">,</m:t>
                            </m:r>
                            <m:d>
                              <m:dPr>
                                <m:begChr m:val="|"/>
                                <m:endChr m:val="|"/>
                              </m:dPr>
                              <m:e>
                                <m:r>
                                  <m:t xml:space="preserve">Y</m:t>
                                </m:r>
                              </m:e>
                            </m:d>
                          </m:e>
                        </m:d>
                      </m:den>
                    </m:f>
                  </m:oMath>
                </a14:m>
              </a:p>
            </p:txBody>
          </p:sp>
        </mc:Choice>
        <mc:Fallback/>
      </mc:AlternateContent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Shape 1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Структура курса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45" name="TextShape 2"/>
          <p:cNvSpPr txBox="1"/>
          <p:nvPr/>
        </p:nvSpPr>
        <p:spPr>
          <a:xfrm>
            <a:off x="1620000" y="1368000"/>
            <a:ext cx="8100000" cy="32882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34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Жутко краткое введение в молекулярную биологию. Сравнение последовательностей, строковые метрики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Сравнение последовательностей, весовые матрицы замен, алгоритмы выравнивания строк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Шаблоны в последовательностях, неточный поиск, модели Маркова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Анализ последовательностей и грамматики, использование ВКСГ для моделирования вторичных структур в РНК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Немного о геномах и способах их чтения, проблема сборки геномов и теория графов.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Понятие активности генов, способы ее оценки, сравнение между разными генами/образцами, нормализация данных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Свободное обсуждение задачи оценки активности генов в разных типах клеток, имея только данные об активности с пула разных типов клеток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Итоги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extShape 1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Как узнать схожесть: расстояние Хэмминга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04" name="TextShape 2"/>
          <p:cNvSpPr txBox="1"/>
          <p:nvPr/>
        </p:nvSpPr>
        <p:spPr>
          <a:xfrm>
            <a:off x="1620000" y="2376000"/>
            <a:ext cx="8100000" cy="2592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Схож с Жаккаром, чем?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Можно ли применить для установления схожести?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Какая связь между водородными связями, двойной спиралью ДНК и расстоянием Хэмминга?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mc:AlternateContent>
        <mc:Choice xmlns:a14="http://schemas.microsoft.com/office/drawing/2010/main" Requires="a14">
          <p:sp>
            <p:nvSpPr>
              <p:cNvPr id="105" name="Formula 3"/>
              <p:cNvSpPr txBox="1"/>
              <p:nvPr/>
            </p:nvSpPr>
            <p:spPr>
              <a:xfrm>
                <a:off x="6055920" y="1122840"/>
                <a:ext cx="3304080" cy="53316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</m:dPr>
                      <m:e>
                        <m:d>
                          <m:dPr>
                            <m:begChr m:val="("/>
                            <m:endChr m:val=")"/>
                          </m:dPr>
                          <m:e>
                            <m:r>
                              <m:t xml:space="preserve">X</m:t>
                            </m:r>
                            <m:r>
                              <m:t xml:space="preserve">∖</m:t>
                            </m:r>
                            <m:r>
                              <m:t xml:space="preserve">Y</m:t>
                            </m:r>
                          </m:e>
                        </m:d>
                        <m:r>
                          <m:t xml:space="preserve">∪</m:t>
                        </m:r>
                        <m:d>
                          <m:dPr>
                            <m:begChr m:val="("/>
                            <m:endChr m:val=")"/>
                          </m:dPr>
                          <m:e>
                            <m:r>
                              <m:t xml:space="preserve">Y</m:t>
                            </m:r>
                            <m:r>
                              <m:t xml:space="preserve">∖</m:t>
                            </m:r>
                            <m:r>
                              <m:t xml:space="preserve">X</m:t>
                            </m:r>
                          </m:e>
                        </m:d>
                      </m:e>
                    </m:d>
                  </m:oMath>
                </a14:m>
              </a:p>
            </p:txBody>
          </p:sp>
        </mc:Choice>
        <mc:Fallback/>
      </mc:AlternateContent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Shape 1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Как узнать схожесть: расстояние Левенштейна и Дамерау-Левенштейна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07" name="TextShape 2"/>
          <p:cNvSpPr txBox="1"/>
          <p:nvPr/>
        </p:nvSpPr>
        <p:spPr>
          <a:xfrm>
            <a:off x="1620000" y="2376000"/>
            <a:ext cx="8100000" cy="2592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Первое не учитывает возможность транспозиции.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Можно ли применить для установления схожести?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91" dur="indefinite" restart="never" nodeType="tmRoot">
          <p:childTnLst>
            <p:seq>
              <p:cTn id="92" dur="indefinite" nodeType="mainSeq">
                <p:childTnLst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extShape 1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Вычисление расстояния Левенштейна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09" name="TextShape 2"/>
          <p:cNvSpPr txBox="1"/>
          <p:nvPr/>
        </p:nvSpPr>
        <p:spPr>
          <a:xfrm>
            <a:off x="1620000" y="1440000"/>
            <a:ext cx="3780000" cy="3528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for i, s1 in seq1: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    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for j, s2 in seq2: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         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change = pv[j-1] + penalty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         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gapj = pv[j] + 1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         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gapi = cv[j-1] +1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         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cv &lt;&lt; min(change, gapj, gapi)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graphicFrame>
        <p:nvGraphicFramePr>
          <p:cNvPr id="110" name="Table 3"/>
          <p:cNvGraphicFramePr/>
          <p:nvPr/>
        </p:nvGraphicFramePr>
        <p:xfrm>
          <a:off x="5645520" y="1539360"/>
          <a:ext cx="3482640" cy="2449080"/>
        </p:xfrm>
        <a:graphic>
          <a:graphicData uri="http://schemas.openxmlformats.org/drawingml/2006/table">
            <a:tbl>
              <a:tblPr/>
              <a:tblGrid>
                <a:gridCol w="535320"/>
                <a:gridCol w="306720"/>
                <a:gridCol w="535320"/>
                <a:gridCol w="535320"/>
                <a:gridCol w="523440"/>
                <a:gridCol w="523440"/>
                <a:gridCol w="523440"/>
              </a:tblGrid>
              <a:tr h="349920"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ru-RU" sz="1800" spc="-1" strike="noStrike">
                          <a:latin typeface="Arial"/>
                        </a:rPr>
                        <a:t>i/j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ru-RU" sz="1800" spc="-1" strike="noStrike">
                          <a:latin typeface="Arial"/>
                        </a:rPr>
                        <a:t>N/1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ru-RU" sz="1800" spc="-1" strike="noStrike">
                          <a:latin typeface="Arial"/>
                        </a:rPr>
                        <a:t>U/2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ru-RU" sz="1800" spc="-1" strike="noStrike">
                          <a:latin typeface="Arial"/>
                        </a:rPr>
                        <a:t>P/3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ru-RU" sz="1800" spc="-1" strike="noStrike">
                          <a:latin typeface="Arial"/>
                        </a:rPr>
                        <a:t>P/4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ru-RU" sz="1800" spc="-1" strike="noStrike">
                          <a:latin typeface="Arial"/>
                        </a:rPr>
                        <a:t>Y/5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349920"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ru-RU" sz="1800" spc="-1" strike="noStrike">
                          <a:latin typeface="Arial"/>
                        </a:rPr>
                        <a:t>0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ru-RU" sz="1800" spc="-1" strike="noStrike">
                          <a:latin typeface="Arial"/>
                        </a:rPr>
                        <a:t>1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ru-RU" sz="1800" spc="-1" strike="noStrike">
                          <a:latin typeface="Arial"/>
                        </a:rPr>
                        <a:t>2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ru-RU" sz="1800" spc="-1" strike="noStrike">
                          <a:latin typeface="Arial"/>
                        </a:rPr>
                        <a:t>3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ru-RU" sz="1800" spc="-1" strike="noStrike">
                          <a:latin typeface="Arial"/>
                        </a:rPr>
                        <a:t>4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ru-RU" sz="1800" spc="-1" strike="noStrike">
                          <a:latin typeface="Arial"/>
                        </a:rPr>
                        <a:t>5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349920"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ru-RU" sz="1800" spc="-1" strike="noStrike">
                          <a:latin typeface="Arial"/>
                        </a:rPr>
                        <a:t>P/1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ru-RU" sz="1800" spc="-1" strike="noStrike">
                          <a:latin typeface="Arial"/>
                        </a:rPr>
                        <a:t>1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ru-RU" sz="1800" spc="-1" strike="noStrike">
                          <a:latin typeface="Arial"/>
                        </a:rPr>
                        <a:t>2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ru-RU" sz="1800" spc="-1" strike="noStrike">
                          <a:latin typeface="Arial"/>
                        </a:rPr>
                        <a:t>3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ru-RU" sz="1800" spc="-1" strike="noStrike">
                          <a:latin typeface="Arial"/>
                        </a:rPr>
                        <a:t>2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ru-RU" sz="1800" spc="-1" strike="noStrike">
                          <a:latin typeface="Arial"/>
                        </a:rPr>
                        <a:t>3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ru-RU" sz="1800" spc="-1" strike="noStrike">
                          <a:latin typeface="Arial"/>
                        </a:rPr>
                        <a:t>4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349920"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ru-RU" sz="1800" spc="-1" strike="noStrike">
                          <a:latin typeface="Arial"/>
                        </a:rPr>
                        <a:t>U/2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ru-RU" sz="1800" spc="-1" strike="noStrike">
                          <a:latin typeface="Arial"/>
                        </a:rPr>
                        <a:t>2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ru-RU" sz="1800" spc="-1" strike="noStrike">
                          <a:latin typeface="Arial"/>
                        </a:rPr>
                        <a:t>3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ru-RU" sz="1800" spc="-1" strike="noStrike">
                          <a:latin typeface="Arial"/>
                        </a:rPr>
                        <a:t>2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ru-RU" sz="1800" spc="-1" strike="noStrike">
                          <a:latin typeface="Arial"/>
                        </a:rPr>
                        <a:t>3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ru-RU" sz="1800" spc="-1" strike="noStrike">
                          <a:latin typeface="Arial"/>
                        </a:rPr>
                        <a:t>4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ru-RU" sz="1800" spc="-1" strike="noStrike">
                          <a:latin typeface="Arial"/>
                        </a:rPr>
                        <a:t>5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349920"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ru-RU" sz="1800" spc="-1" strike="noStrike">
                          <a:latin typeface="Arial"/>
                        </a:rPr>
                        <a:t>P/3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ru-RU" sz="1800" spc="-1" strike="noStrike">
                          <a:latin typeface="Arial"/>
                        </a:rPr>
                        <a:t>3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ru-RU" sz="1800" spc="-1" strike="noStrike">
                          <a:latin typeface="Arial"/>
                        </a:rPr>
                        <a:t>4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ru-RU" sz="1800" spc="-1" strike="noStrike">
                          <a:latin typeface="Arial"/>
                        </a:rPr>
                        <a:t>3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ru-RU" sz="1800" spc="-1" strike="noStrike">
                          <a:latin typeface="Arial"/>
                        </a:rPr>
                        <a:t>2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ru-RU" sz="1800" spc="-1" strike="noStrike">
                          <a:latin typeface="Arial"/>
                        </a:rPr>
                        <a:t>3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ru-RU" sz="1800" spc="-1" strike="noStrike">
                          <a:latin typeface="Arial"/>
                        </a:rPr>
                        <a:t>4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349920"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ru-RU" sz="1800" spc="-1" strike="noStrike">
                          <a:latin typeface="Arial"/>
                        </a:rPr>
                        <a:t>P/4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ru-RU" sz="1800" spc="-1" strike="noStrike">
                          <a:latin typeface="Arial"/>
                        </a:rPr>
                        <a:t>4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ru-RU" sz="1800" spc="-1" strike="noStrike">
                          <a:latin typeface="Arial"/>
                        </a:rPr>
                        <a:t>5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ru-RU" sz="1800" spc="-1" strike="noStrike">
                          <a:latin typeface="Arial"/>
                        </a:rPr>
                        <a:t>4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ru-RU" sz="1800" spc="-1" strike="noStrike">
                          <a:latin typeface="Arial"/>
                        </a:rPr>
                        <a:t>3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ru-RU" sz="1800" spc="-1" strike="noStrike">
                          <a:latin typeface="Arial"/>
                        </a:rPr>
                        <a:t>2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ru-RU" sz="1800" spc="-1" strike="noStrike">
                          <a:latin typeface="Arial"/>
                        </a:rPr>
                        <a:t>3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349920"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ru-RU" sz="1800" spc="-1" strike="noStrike">
                          <a:latin typeface="Arial"/>
                        </a:rPr>
                        <a:t>Y/5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ru-RU" sz="1800" spc="-1" strike="noStrike">
                          <a:latin typeface="Arial"/>
                        </a:rPr>
                        <a:t>5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ru-RU" sz="1800" spc="-1" strike="noStrike">
                          <a:latin typeface="Arial"/>
                        </a:rPr>
                        <a:t>6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ru-RU" sz="1800" spc="-1" strike="noStrike">
                          <a:latin typeface="Arial"/>
                        </a:rPr>
                        <a:t>5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ru-RU" sz="1800" spc="-1" strike="noStrike">
                          <a:latin typeface="Arial"/>
                        </a:rPr>
                        <a:t>4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ru-RU" sz="1800" spc="-1" strike="noStrike">
                          <a:latin typeface="Arial"/>
                        </a:rPr>
                        <a:t>3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ru-RU" sz="1800" spc="-1" strike="noStrike">
                          <a:latin typeface="Arial"/>
                        </a:rPr>
                        <a:t>2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01" dur="indefinite" restart="never" nodeType="tmRoot">
          <p:childTnLst>
            <p:seq>
              <p:cTn id="102" dur="indefinite" nodeType="mainSeq">
                <p:childTnLst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Shape 1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Расстояния в вероятностном пространстве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12" name="TextShape 2"/>
          <p:cNvSpPr txBox="1"/>
          <p:nvPr/>
        </p:nvSpPr>
        <p:spPr>
          <a:xfrm>
            <a:off x="1620000" y="1224000"/>
            <a:ext cx="8100000" cy="3744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88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Многие метрики расстояния можно использовать с вероятностями или весами.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Какие из перечисленных нельзя?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Как вычислять веса аминокислот?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Общие частоты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Позиционные частоты. Какая информация кроме последовательностей для вычисления будет нужна?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Аминокислоты группируются по свойствам и структуре в небольшое количество классов, внутри которых они могут быть достаточно свободно заменены. Что это нам дает?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07" dur="indefinite" restart="never" nodeType="tmRoot">
          <p:childTnLst>
            <p:seq>
              <p:cTn id="108" dur="indefinite" nodeType="mainSeq">
                <p:childTnLst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Shape 1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Структура занятий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47" name="TextShape 2"/>
          <p:cNvSpPr txBox="1"/>
          <p:nvPr/>
        </p:nvSpPr>
        <p:spPr>
          <a:xfrm>
            <a:off x="1620000" y="1368000"/>
            <a:ext cx="8100000" cy="32882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Введение в контекст проблемы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Постановка проблемы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Обсуждение решений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Обзор текущих распространенных решений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Час на знакомство с задачей, вопросы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Shape 1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Занятие 1: строки в биологии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49" name="TextShape 2"/>
          <p:cNvSpPr txBox="1"/>
          <p:nvPr/>
        </p:nvSpPr>
        <p:spPr>
          <a:xfrm>
            <a:off x="1620000" y="1368000"/>
            <a:ext cx="8100000" cy="32882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Немного молекулярной биологии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Зачем нужна биоинформатика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Как анализировать последовательности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Строковые метрики как простейший способ сравнения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" descr=""/>
          <p:cNvPicPr/>
          <p:nvPr/>
        </p:nvPicPr>
        <p:blipFill>
          <a:blip r:embed="rId1"/>
          <a:stretch/>
        </p:blipFill>
        <p:spPr>
          <a:xfrm>
            <a:off x="4306680" y="982440"/>
            <a:ext cx="5773320" cy="2041560"/>
          </a:xfrm>
          <a:prstGeom prst="rect">
            <a:avLst/>
          </a:prstGeom>
          <a:ln>
            <a:noFill/>
          </a:ln>
        </p:spPr>
      </p:pic>
      <p:sp>
        <p:nvSpPr>
          <p:cNvPr id="51" name="TextShape 1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Немного о молекулярной биологии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52" name="TextShape 2"/>
          <p:cNvSpPr txBox="1"/>
          <p:nvPr/>
        </p:nvSpPr>
        <p:spPr>
          <a:xfrm>
            <a:off x="1620000" y="1440000"/>
            <a:ext cx="8100000" cy="3672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64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До 50-х было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известно, что: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ДНК состоит из 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нуклеотидов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Структура нуклеотидов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Гены состоят из ДНК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Гены являются дискретным наследственным материалом и «хранят» признаки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Хромосомы состоят из ДНК и белков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Белки выполняют «какую-то» функцию и имеют почти одинаковую формулу C</a:t>
            </a:r>
            <a:r>
              <a:rPr b="0" lang="ru-RU" sz="2400" spc="-1" strike="noStrike" baseline="-33000">
                <a:solidFill>
                  <a:srgbClr val="050505"/>
                </a:solidFill>
                <a:latin typeface="Times New Roman"/>
              </a:rPr>
              <a:t>400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H</a:t>
            </a:r>
            <a:r>
              <a:rPr b="0" lang="ru-RU" sz="2400" spc="-1" strike="noStrike" baseline="-33000">
                <a:solidFill>
                  <a:srgbClr val="050505"/>
                </a:solidFill>
                <a:latin typeface="Times New Roman"/>
              </a:rPr>
              <a:t>620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N</a:t>
            </a:r>
            <a:r>
              <a:rPr b="0" lang="ru-RU" sz="2400" spc="-1" strike="noStrike" baseline="-33000">
                <a:solidFill>
                  <a:srgbClr val="050505"/>
                </a:solidFill>
                <a:latin typeface="Times New Roman"/>
              </a:rPr>
              <a:t>100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O</a:t>
            </a:r>
            <a:r>
              <a:rPr b="0" lang="ru-RU" sz="2400" spc="-1" strike="noStrike" baseline="-33000">
                <a:solidFill>
                  <a:srgbClr val="050505"/>
                </a:solidFill>
                <a:latin typeface="Times New Roman"/>
              </a:rPr>
              <a:t>120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extShape 1"/>
          <p:cNvSpPr txBox="1"/>
          <p:nvPr/>
        </p:nvSpPr>
        <p:spPr>
          <a:xfrm>
            <a:off x="648000" y="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Немного о молекулярной биологии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54" name="TextShape 2"/>
          <p:cNvSpPr txBox="1"/>
          <p:nvPr/>
        </p:nvSpPr>
        <p:spPr>
          <a:xfrm>
            <a:off x="1620000" y="1008000"/>
            <a:ext cx="6228000" cy="36482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Фредерик Сенгер в 1951 и 1952 определил аминокислотные последовательности A (21 аа) и B (30 аа) цепей белка бычьего альбумина, доказав, что белки имеют определенный химический состав, а не неупорядоченный, как считалось ранее.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55" name="" descr=""/>
          <p:cNvPicPr/>
          <p:nvPr/>
        </p:nvPicPr>
        <p:blipFill>
          <a:blip r:embed="rId1"/>
          <a:stretch/>
        </p:blipFill>
        <p:spPr>
          <a:xfrm>
            <a:off x="8185680" y="-3240"/>
            <a:ext cx="1894320" cy="2523240"/>
          </a:xfrm>
          <a:prstGeom prst="rect">
            <a:avLst/>
          </a:prstGeom>
          <a:ln>
            <a:noFill/>
          </a:ln>
        </p:spPr>
      </p:pic>
      <p:pic>
        <p:nvPicPr>
          <p:cNvPr id="56" name="" descr=""/>
          <p:cNvPicPr/>
          <p:nvPr/>
        </p:nvPicPr>
        <p:blipFill>
          <a:blip r:embed="rId2"/>
          <a:srcRect l="5078" t="3000" r="8204" b="7395"/>
          <a:stretch/>
        </p:blipFill>
        <p:spPr>
          <a:xfrm>
            <a:off x="4608000" y="3168000"/>
            <a:ext cx="3167640" cy="2447640"/>
          </a:xfrm>
          <a:prstGeom prst="rect">
            <a:avLst/>
          </a:prstGeom>
          <a:ln>
            <a:noFill/>
          </a:ln>
        </p:spPr>
      </p:pic>
      <p:pic>
        <p:nvPicPr>
          <p:cNvPr id="57" name="" descr=""/>
          <p:cNvPicPr/>
          <p:nvPr/>
        </p:nvPicPr>
        <p:blipFill>
          <a:blip r:embed="rId3"/>
          <a:srcRect l="18040" t="6499" r="20035" b="16005"/>
          <a:stretch/>
        </p:blipFill>
        <p:spPr>
          <a:xfrm>
            <a:off x="7821720" y="2520000"/>
            <a:ext cx="2258280" cy="2736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extShape 1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Немного о молекулярной биологии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59" name="TextShape 2"/>
          <p:cNvSpPr txBox="1"/>
          <p:nvPr/>
        </p:nvSpPr>
        <p:spPr>
          <a:xfrm>
            <a:off x="1620000" y="1008000"/>
            <a:ext cx="5467680" cy="36482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Джеймс Уотсон и Френсис Крик, при неоценимой, но забытой, помощи многих людей предложили структуру ДНК в 1953 году.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Эксперимент Мезельсона и Сталя в 1958 объяснил механизм удвоения/репликации ДНК в ходе деления клеток.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60" name="" descr=""/>
          <p:cNvPicPr/>
          <p:nvPr/>
        </p:nvPicPr>
        <p:blipFill>
          <a:blip r:embed="rId1"/>
          <a:stretch/>
        </p:blipFill>
        <p:spPr>
          <a:xfrm>
            <a:off x="7087680" y="947520"/>
            <a:ext cx="2992320" cy="2004480"/>
          </a:xfrm>
          <a:prstGeom prst="rect">
            <a:avLst/>
          </a:prstGeom>
          <a:ln>
            <a:noFill/>
          </a:ln>
        </p:spPr>
      </p:pic>
      <p:pic>
        <p:nvPicPr>
          <p:cNvPr id="61" name="" descr=""/>
          <p:cNvPicPr/>
          <p:nvPr/>
        </p:nvPicPr>
        <p:blipFill>
          <a:blip r:embed="rId2"/>
          <a:stretch/>
        </p:blipFill>
        <p:spPr>
          <a:xfrm>
            <a:off x="6696000" y="2736000"/>
            <a:ext cx="3384000" cy="29214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Shape 1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Немного о молекулярной биологии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63" name="TextShape 2"/>
          <p:cNvSpPr txBox="1"/>
          <p:nvPr/>
        </p:nvSpPr>
        <p:spPr>
          <a:xfrm>
            <a:off x="1620000" y="1008000"/>
            <a:ext cx="5132160" cy="36482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34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Итак к 1954 известны структура ДНК, белков, 20 аминокислот, 4 нуклеотидов. Доказано, что ДНК гена кодирует белок. Осталось понять как?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4</a:t>
            </a:r>
            <a:r>
              <a:rPr b="0" lang="ru-RU" sz="2400" spc="-1" strike="noStrike" baseline="33000">
                <a:solidFill>
                  <a:srgbClr val="050505"/>
                </a:solidFill>
                <a:latin typeface="Times New Roman"/>
              </a:rPr>
              <a:t>2 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= 16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4</a:t>
            </a:r>
            <a:r>
              <a:rPr b="0" lang="ru-RU" sz="2400" spc="-1" strike="noStrike" baseline="33000">
                <a:solidFill>
                  <a:srgbClr val="050505"/>
                </a:solidFill>
                <a:latin typeface="Times New Roman"/>
              </a:rPr>
              <a:t>3 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= 64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В 1954 Гамов предложил кодирование аминокислот триплетами нуклеотидов.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В 1961 несколькими группами было показано наличие типа РНК, который возможно является посредником между ДНК-РНК-белком.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В течение 60-х были установлены все триплеты для 20 аминокислот, основной объем работ проделан в лаборатории Корана, хотя начало положили Ниренберг и Холли.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64" name="" descr=""/>
          <p:cNvPicPr/>
          <p:nvPr/>
        </p:nvPicPr>
        <p:blipFill>
          <a:blip r:embed="rId1"/>
          <a:stretch/>
        </p:blipFill>
        <p:spPr>
          <a:xfrm>
            <a:off x="6752160" y="864000"/>
            <a:ext cx="3327840" cy="24728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extShape 1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Немного о молекулярной биологии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66" name="TextShape 2"/>
          <p:cNvSpPr txBox="1"/>
          <p:nvPr/>
        </p:nvSpPr>
        <p:spPr>
          <a:xfrm>
            <a:off x="1620000" y="1368000"/>
            <a:ext cx="5220000" cy="32882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Маргарет Окли Дэйхоф в 1965 опубликовала все известные (65) последовательности белков в виде книги. Также пионер в области выравнивания белков и молекулярной эволюции.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67" name="" descr=""/>
          <p:cNvPicPr/>
          <p:nvPr/>
        </p:nvPicPr>
        <p:blipFill>
          <a:blip r:embed="rId1"/>
          <a:stretch/>
        </p:blipFill>
        <p:spPr>
          <a:xfrm>
            <a:off x="7156080" y="2558520"/>
            <a:ext cx="2275920" cy="2913480"/>
          </a:xfrm>
          <a:prstGeom prst="rect">
            <a:avLst/>
          </a:prstGeom>
          <a:ln>
            <a:noFill/>
          </a:ln>
        </p:spPr>
      </p:pic>
      <p:pic>
        <p:nvPicPr>
          <p:cNvPr id="68" name="" descr=""/>
          <p:cNvPicPr/>
          <p:nvPr/>
        </p:nvPicPr>
        <p:blipFill>
          <a:blip r:embed="rId2"/>
          <a:stretch/>
        </p:blipFill>
        <p:spPr>
          <a:xfrm>
            <a:off x="6840000" y="1005120"/>
            <a:ext cx="2928240" cy="23068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2519</TotalTime>
  <Application>LibreOffice/6.4.3.2$Linux_X86_64 LibreOffice_project/40$Build-2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2020-02-26T04:04:55Z</dcterms:created>
  <dc:creator/>
  <dc:description/>
  <dc:language>ru-RU</dc:language>
  <cp:lastModifiedBy/>
  <dcterms:modified xsi:type="dcterms:W3CDTF">2021-02-27T08:17:59Z</dcterms:modified>
  <cp:revision>30</cp:revision>
  <dc:subject/>
  <dc:title>DNA</dc:title>
</cp:coreProperties>
</file>